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0" r:id="rId2"/>
    <p:sldId id="281" r:id="rId3"/>
    <p:sldId id="285" r:id="rId4"/>
    <p:sldId id="284" r:id="rId5"/>
    <p:sldId id="283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300" r:id="rId15"/>
    <p:sldId id="301" r:id="rId16"/>
    <p:sldId id="302" r:id="rId17"/>
    <p:sldId id="297" r:id="rId18"/>
    <p:sldId id="268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5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76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87550"/>
            <a:ext cx="6457950" cy="1349375"/>
            <a:chOff x="-92237" y="2105678"/>
            <a:chExt cx="6457950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电与磁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磁现象 磁场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/>
          <p:nvPr/>
        </p:nvSpPr>
        <p:spPr>
          <a:xfrm>
            <a:off x="3533140" y="1610360"/>
            <a:ext cx="8243888" cy="600075"/>
          </a:xfrm>
          <a:prstGeom prst="rect">
            <a:avLst/>
          </a:prstGeom>
          <a:solidFill>
            <a:sysClr val="grayText" lastClr="6D6D6D">
              <a:gamma/>
              <a:invGamma/>
            </a:sys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　　将几个小磁针放在条形磁体周围的不同地方。</a:t>
            </a:r>
          </a:p>
        </p:txBody>
      </p:sp>
      <p:pic>
        <p:nvPicPr>
          <p:cNvPr id="30723" name="图片 2" descr="98931a528b469e30a41e46660dc73c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653" y="2329498"/>
            <a:ext cx="3714750" cy="2786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Box 3"/>
          <p:cNvSpPr txBox="1"/>
          <p:nvPr/>
        </p:nvSpPr>
        <p:spPr>
          <a:xfrm>
            <a:off x="3533140" y="2366010"/>
            <a:ext cx="4392613" cy="2679700"/>
          </a:xfrm>
          <a:prstGeom prst="rect">
            <a:avLst/>
          </a:prstGeom>
          <a:solidFill>
            <a:sysClr val="grayText" lastClr="6D6D6D">
              <a:gamma/>
              <a:invGamma/>
            </a:sysClr>
          </a:solidFill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　　（</a:t>
            </a:r>
            <a:r>
              <a:rPr lang="en-US" altLang="x-none" sz="2800" b="1">
                <a:solidFill>
                  <a:schemeClr val="bg1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磁针所指的方向相同吗？</a:t>
            </a:r>
          </a:p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　　（</a:t>
            </a:r>
            <a:r>
              <a:rPr lang="en-US" altLang="x-none" sz="2800" b="1">
                <a:solidFill>
                  <a:schemeClr val="bg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）小磁针所受磁力的方向相同吗？</a:t>
            </a:r>
          </a:p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　　（</a:t>
            </a:r>
            <a:r>
              <a:rPr lang="en-US" altLang="x-none" sz="2800" b="1">
                <a:solidFill>
                  <a:schemeClr val="bg1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这样的现象反映了磁场有什么性质？</a:t>
            </a:r>
          </a:p>
        </p:txBody>
      </p:sp>
      <p:sp>
        <p:nvSpPr>
          <p:cNvPr id="30725" name="TextBox 5"/>
          <p:cNvSpPr txBox="1"/>
          <p:nvPr/>
        </p:nvSpPr>
        <p:spPr>
          <a:xfrm>
            <a:off x="184150" y="1946910"/>
            <a:ext cx="30613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．物理学中把磁场对小磁针作用力的方向，即小磁针静止时北极所指的方向规定为该点的磁场方向。</a:t>
            </a:r>
          </a:p>
        </p:txBody>
      </p:sp>
      <p:sp>
        <p:nvSpPr>
          <p:cNvPr id="30728" name="Rectangle 2"/>
          <p:cNvSpPr/>
          <p:nvPr/>
        </p:nvSpPr>
        <p:spPr>
          <a:xfrm>
            <a:off x="3533140" y="999173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4" grpId="0" bldLvl="0" animBg="1"/>
      <p:bldP spid="307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Box 3"/>
          <p:cNvSpPr txBox="1"/>
          <p:nvPr/>
        </p:nvSpPr>
        <p:spPr>
          <a:xfrm>
            <a:off x="5891530" y="1005840"/>
            <a:ext cx="5869305" cy="518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　　在磁体周围放很多小磁针。</a:t>
            </a:r>
          </a:p>
        </p:txBody>
      </p:sp>
      <p:sp>
        <p:nvSpPr>
          <p:cNvPr id="29708" name="矩形 29707"/>
          <p:cNvSpPr/>
          <p:nvPr/>
        </p:nvSpPr>
        <p:spPr>
          <a:xfrm>
            <a:off x="472440" y="1005840"/>
            <a:ext cx="53111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如果我们想知道磁体周围整个磁场的分布，要怎样做？</a:t>
            </a:r>
          </a:p>
        </p:txBody>
      </p:sp>
      <p:pic>
        <p:nvPicPr>
          <p:cNvPr id="39942" name="图片 9" descr="20.1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8" y="3564255"/>
            <a:ext cx="4572000" cy="3132138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9943" name="图片 10" descr="20.1-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668" y="3564255"/>
            <a:ext cx="4143375" cy="3125788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9944" name="TextBox 1"/>
          <p:cNvSpPr txBox="1"/>
          <p:nvPr/>
        </p:nvSpPr>
        <p:spPr>
          <a:xfrm>
            <a:off x="640080" y="2483168"/>
            <a:ext cx="8135938" cy="946150"/>
          </a:xfrm>
          <a:prstGeom prst="rect">
            <a:avLst/>
          </a:prstGeom>
          <a:noFill/>
          <a:ln w="25400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　　在磁体上面放一块有机玻璃，玻璃上均匀地撒一些铁屑，轻敲玻璃，观察。</a:t>
            </a:r>
          </a:p>
        </p:txBody>
      </p:sp>
      <p:sp>
        <p:nvSpPr>
          <p:cNvPr id="39946" name="Rectangle 2"/>
          <p:cNvSpPr/>
          <p:nvPr/>
        </p:nvSpPr>
        <p:spPr>
          <a:xfrm>
            <a:off x="640080" y="1945005"/>
            <a:ext cx="2024063" cy="538163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实验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39947" name="文本框 39946"/>
          <p:cNvSpPr txBox="1"/>
          <p:nvPr/>
        </p:nvSpPr>
        <p:spPr>
          <a:xfrm>
            <a:off x="9257030" y="3789045"/>
            <a:ext cx="2881630" cy="2676525"/>
          </a:xfrm>
          <a:prstGeom prst="rect">
            <a:avLst/>
          </a:prstGeom>
          <a:solidFill>
            <a:srgbClr val="FFCC99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磁化后的铁屑就像一个个小磁针，在磁场的作用下，形象地显示出磁场的分布</a:t>
            </a:r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39944" grpId="0"/>
      <p:bldP spid="399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/>
          <p:nvPr/>
        </p:nvSpPr>
        <p:spPr>
          <a:xfrm>
            <a:off x="575945" y="765175"/>
            <a:ext cx="110858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．我们把小磁针在磁场中排列情况，用一根带箭头的曲线画出来，形象地描述磁场，这样的曲线叫做磁感线。</a:t>
            </a:r>
          </a:p>
        </p:txBody>
      </p:sp>
      <p:sp>
        <p:nvSpPr>
          <p:cNvPr id="28675" name="TextBox 2"/>
          <p:cNvSpPr txBox="1"/>
          <p:nvPr/>
        </p:nvSpPr>
        <p:spPr>
          <a:xfrm>
            <a:off x="1517650" y="2113280"/>
            <a:ext cx="832993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　　①磁感线上任意一点的方向，与该点的磁场方向相同。</a:t>
            </a:r>
            <a:endParaRPr lang="en-US" altLang="x-none" sz="24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　　②磁感线是描述磁场的方法，并不存在。</a:t>
            </a:r>
            <a:endParaRPr lang="en-US" altLang="x-none" sz="2400" b="1">
              <a:solidFill>
                <a:srgbClr val="CC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　　③磁体外部的磁感线都是从磁体的</a:t>
            </a:r>
            <a:r>
              <a:rPr lang="en-US" altLang="x-none" sz="2400" b="1">
                <a:solidFill>
                  <a:srgbClr val="CC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极出发，回到</a:t>
            </a:r>
            <a:r>
              <a:rPr lang="en-US" altLang="x-none" sz="2400" b="1">
                <a:solidFill>
                  <a:srgbClr val="CC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极。</a:t>
            </a:r>
          </a:p>
        </p:txBody>
      </p:sp>
      <p:pic>
        <p:nvPicPr>
          <p:cNvPr id="28678" name="图片 28677" descr="ZVETUM46U6YG7P2OBOR~[2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6370" y="3735705"/>
            <a:ext cx="3375025" cy="276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图片 28678" descr="CP8A`_SZ@9NBS6KDQ~A}Z$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533" y="3533458"/>
            <a:ext cx="3587750" cy="282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/>
          <p:nvPr/>
        </p:nvSpPr>
        <p:spPr>
          <a:xfrm>
            <a:off x="414020" y="2209483"/>
            <a:ext cx="5688330" cy="1383665"/>
          </a:xfrm>
          <a:prstGeom prst="rect">
            <a:avLst/>
          </a:prstGeom>
          <a:noFill/>
          <a:ln w="25400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磁针受力转动是磁场作用的结果，那么指南针在世界各地都能够指南北又是谁的磁场在施加作用呢？</a:t>
            </a:r>
          </a:p>
        </p:txBody>
      </p:sp>
      <p:sp>
        <p:nvSpPr>
          <p:cNvPr id="27652" name="矩形 7"/>
          <p:cNvSpPr/>
          <p:nvPr/>
        </p:nvSpPr>
        <p:spPr>
          <a:xfrm>
            <a:off x="511810" y="3868420"/>
            <a:ext cx="559054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．地球周围存在的磁场叫做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地磁场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27653" name="图片 8" descr="013000002514521258794057996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3670" y="1106805"/>
            <a:ext cx="571119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矩形 9"/>
          <p:cNvSpPr/>
          <p:nvPr/>
        </p:nvSpPr>
        <p:spPr>
          <a:xfrm>
            <a:off x="639445" y="4993005"/>
            <a:ext cx="559054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．研究表明地磁场的形状与条形磁体的磁场很相似。</a:t>
            </a:r>
          </a:p>
        </p:txBody>
      </p:sp>
      <p:sp>
        <p:nvSpPr>
          <p:cNvPr id="27660" name="矩形 4"/>
          <p:cNvSpPr/>
          <p:nvPr/>
        </p:nvSpPr>
        <p:spPr>
          <a:xfrm>
            <a:off x="815340" y="619443"/>
            <a:ext cx="2233613" cy="588962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三、地磁场</a:t>
            </a:r>
          </a:p>
        </p:txBody>
      </p:sp>
      <p:sp>
        <p:nvSpPr>
          <p:cNvPr id="27661" name="矩形 27660"/>
          <p:cNvSpPr/>
          <p:nvPr/>
        </p:nvSpPr>
        <p:spPr>
          <a:xfrm>
            <a:off x="815340" y="147669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  <p:bldP spid="276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6"/>
          <p:cNvSpPr txBox="1">
            <a:spLocks noRot="1"/>
          </p:cNvSpPr>
          <p:nvPr/>
        </p:nvSpPr>
        <p:spPr>
          <a:xfrm>
            <a:off x="508000" y="1877060"/>
            <a:ext cx="5141595" cy="226822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地磁</a:t>
            </a:r>
            <a:r>
              <a:rPr lang="en-US" altLang="x-none" sz="2800" b="1">
                <a:solidFill>
                  <a:srgbClr val="CC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latin typeface="Times New Roman" panose="02020603050405020304" pitchFamily="18" charset="0"/>
              </a:rPr>
              <a:t>极在地理的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南</a:t>
            </a:r>
            <a:r>
              <a:rPr lang="zh-CN" altLang="en-US" sz="2800" b="1" dirty="0">
                <a:latin typeface="Times New Roman" panose="02020603050405020304" pitchFamily="18" charset="0"/>
              </a:rPr>
              <a:t>极附近；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地磁</a:t>
            </a:r>
            <a:r>
              <a:rPr lang="en-US" altLang="x-none" sz="2800" b="1">
                <a:solidFill>
                  <a:srgbClr val="CC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</a:rPr>
              <a:t>极在地理的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北</a:t>
            </a:r>
            <a:r>
              <a:rPr lang="zh-CN" altLang="en-US" sz="2800" b="1" dirty="0">
                <a:latin typeface="Times New Roman" panose="02020603050405020304" pitchFamily="18" charset="0"/>
              </a:rPr>
              <a:t>极附近。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sp>
        <p:nvSpPr>
          <p:cNvPr id="26628" name="Text Box 13"/>
          <p:cNvSpPr txBox="1"/>
          <p:nvPr/>
        </p:nvSpPr>
        <p:spPr>
          <a:xfrm>
            <a:off x="911860" y="4328795"/>
            <a:ext cx="517779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地理两极与地磁两极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相反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，且并不完全重合。</a:t>
            </a:r>
            <a:endParaRPr lang="en-US" altLang="x-none" sz="2800">
              <a:latin typeface="Times New Roman" panose="02020603050405020304" pitchFamily="18" charset="0"/>
            </a:endParaRPr>
          </a:p>
        </p:txBody>
      </p:sp>
      <p:sp>
        <p:nvSpPr>
          <p:cNvPr id="26629" name="Text Box 14"/>
          <p:cNvSpPr txBox="1"/>
          <p:nvPr/>
        </p:nvSpPr>
        <p:spPr>
          <a:xfrm>
            <a:off x="911860" y="956945"/>
            <a:ext cx="25050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2800" b="1">
                <a:latin typeface="Times New Roman" panose="02020603050405020304" pitchFamily="18" charset="0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．地磁场特点</a:t>
            </a:r>
          </a:p>
        </p:txBody>
      </p:sp>
      <p:pic>
        <p:nvPicPr>
          <p:cNvPr id="26631" name="图片 26630" descr="2Z3()~5]{~)FQP_4_IX29O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1405" y="1476058"/>
            <a:ext cx="4845050" cy="4186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017" y="3152775"/>
            <a:ext cx="7885113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矩形 2"/>
          <p:cNvSpPr/>
          <p:nvPr/>
        </p:nvSpPr>
        <p:spPr>
          <a:xfrm>
            <a:off x="847090" y="2179638"/>
            <a:ext cx="8424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．标出磁极的名称和</a:t>
            </a:r>
            <a:r>
              <a:rPr lang="en-US" altLang="x-none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、</a:t>
            </a:r>
            <a:r>
              <a:rPr lang="en-US" altLang="x-none" sz="2800" b="1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两点的磁场方向。</a:t>
            </a:r>
          </a:p>
        </p:txBody>
      </p:sp>
      <p:sp>
        <p:nvSpPr>
          <p:cNvPr id="24583" name="Line 4"/>
          <p:cNvSpPr/>
          <p:nvPr/>
        </p:nvSpPr>
        <p:spPr>
          <a:xfrm>
            <a:off x="2645728" y="5164138"/>
            <a:ext cx="555625" cy="63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584" name="Line 5"/>
          <p:cNvSpPr/>
          <p:nvPr/>
        </p:nvSpPr>
        <p:spPr>
          <a:xfrm>
            <a:off x="7038340" y="5026025"/>
            <a:ext cx="0" cy="457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585" name="Text Box 6"/>
          <p:cNvSpPr txBox="1"/>
          <p:nvPr/>
        </p:nvSpPr>
        <p:spPr>
          <a:xfrm>
            <a:off x="1494790" y="4086225"/>
            <a:ext cx="3603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4586" name="Text Box 7"/>
          <p:cNvSpPr txBox="1"/>
          <p:nvPr/>
        </p:nvSpPr>
        <p:spPr>
          <a:xfrm>
            <a:off x="3582353" y="4089400"/>
            <a:ext cx="360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24587" name="Text Box 8"/>
          <p:cNvSpPr txBox="1"/>
          <p:nvPr/>
        </p:nvSpPr>
        <p:spPr>
          <a:xfrm>
            <a:off x="5773103" y="4129088"/>
            <a:ext cx="360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4588" name="Text Box 9"/>
          <p:cNvSpPr txBox="1"/>
          <p:nvPr/>
        </p:nvSpPr>
        <p:spPr>
          <a:xfrm>
            <a:off x="7867015" y="4125913"/>
            <a:ext cx="3603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2400" b="1">
                <a:latin typeface="Times New Roman" panose="02020603050405020304" pitchFamily="18" charset="0"/>
              </a:rPr>
              <a:t>N</a:t>
            </a:r>
          </a:p>
        </p:txBody>
      </p:sp>
      <p:grpSp>
        <p:nvGrpSpPr>
          <p:cNvPr id="24590" name="组合 24589"/>
          <p:cNvGrpSpPr/>
          <p:nvPr/>
        </p:nvGrpSpPr>
        <p:grpSpPr>
          <a:xfrm>
            <a:off x="847090" y="1258888"/>
            <a:ext cx="2789238" cy="920750"/>
            <a:chOff x="0" y="0"/>
            <a:chExt cx="2231" cy="580"/>
          </a:xfrm>
        </p:grpSpPr>
        <p:pic>
          <p:nvPicPr>
            <p:cNvPr id="24591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2" name="文本框 24591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  <p:bldP spid="24587" grpId="0"/>
      <p:bldP spid="245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/>
          <p:nvPr/>
        </p:nvSpPr>
        <p:spPr>
          <a:xfrm>
            <a:off x="735330" y="1748473"/>
            <a:ext cx="8101013" cy="3681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．关于磁感线的说法正确的是         </a:t>
            </a:r>
            <a:r>
              <a:rPr lang="en-US" altLang="x-none" sz="2800" b="1">
                <a:latin typeface="Times New Roman" panose="02020603050405020304" pitchFamily="18" charset="0"/>
              </a:rPr>
              <a:t>(            ) 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．磁感线是由小铁屑形成的 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．磁场中有许多曲线，这些曲线叫磁感线 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．小磁针在磁感线上才受力，在两条磁感线之间不受力  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．磁感线是人们为了形象地描述磁场的分布而假想出来的，实际并不存在</a:t>
            </a:r>
          </a:p>
        </p:txBody>
      </p:sp>
      <p:sp>
        <p:nvSpPr>
          <p:cNvPr id="23555" name="Text Box 4"/>
          <p:cNvSpPr txBox="1"/>
          <p:nvPr/>
        </p:nvSpPr>
        <p:spPr>
          <a:xfrm>
            <a:off x="7566343" y="1816735"/>
            <a:ext cx="4778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D</a:t>
            </a:r>
          </a:p>
        </p:txBody>
      </p:sp>
      <p:grpSp>
        <p:nvGrpSpPr>
          <p:cNvPr id="23557" name="组合 23556"/>
          <p:cNvGrpSpPr/>
          <p:nvPr/>
        </p:nvGrpSpPr>
        <p:grpSpPr>
          <a:xfrm>
            <a:off x="735330" y="827723"/>
            <a:ext cx="2789238" cy="920750"/>
            <a:chOff x="0" y="0"/>
            <a:chExt cx="2231" cy="580"/>
          </a:xfrm>
        </p:grpSpPr>
        <p:pic>
          <p:nvPicPr>
            <p:cNvPr id="23558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文本框 2355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练一练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9" name="组合 38918"/>
          <p:cNvGrpSpPr/>
          <p:nvPr/>
        </p:nvGrpSpPr>
        <p:grpSpPr>
          <a:xfrm>
            <a:off x="1390650" y="699453"/>
            <a:ext cx="2789238" cy="920750"/>
            <a:chOff x="0" y="0"/>
            <a:chExt cx="2231" cy="580"/>
          </a:xfrm>
        </p:grpSpPr>
        <p:pic>
          <p:nvPicPr>
            <p:cNvPr id="38920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1" name="文本框 38920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grpSp>
        <p:nvGrpSpPr>
          <p:cNvPr id="38922" name="组合 38921"/>
          <p:cNvGrpSpPr/>
          <p:nvPr/>
        </p:nvGrpSpPr>
        <p:grpSpPr>
          <a:xfrm>
            <a:off x="1390650" y="3087053"/>
            <a:ext cx="2657475" cy="2468562"/>
            <a:chOff x="0" y="0"/>
            <a:chExt cx="1674" cy="1555"/>
          </a:xfrm>
        </p:grpSpPr>
        <p:pic>
          <p:nvPicPr>
            <p:cNvPr id="38923" name="单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4" name="文本框 38923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磁现象</a:t>
              </a:r>
            </a:p>
          </p:txBody>
        </p:sp>
      </p:grpSp>
      <p:grpSp>
        <p:nvGrpSpPr>
          <p:cNvPr id="38925" name="组合 38924"/>
          <p:cNvGrpSpPr/>
          <p:nvPr/>
        </p:nvGrpSpPr>
        <p:grpSpPr>
          <a:xfrm>
            <a:off x="4341813" y="3015615"/>
            <a:ext cx="2000250" cy="2468563"/>
            <a:chOff x="0" y="0"/>
            <a:chExt cx="1152" cy="1555"/>
          </a:xfrm>
        </p:grpSpPr>
        <p:pic>
          <p:nvPicPr>
            <p:cNvPr id="38926" name="单圆角矩形 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7" name="文本框 38926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磁场</a:t>
              </a:r>
              <a:endParaRPr lang="en-US" altLang="zh-CN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38928" name="组合 38927"/>
          <p:cNvGrpSpPr/>
          <p:nvPr/>
        </p:nvGrpSpPr>
        <p:grpSpPr>
          <a:xfrm>
            <a:off x="3551238" y="3672840"/>
            <a:ext cx="615950" cy="1322388"/>
            <a:chOff x="0" y="0"/>
            <a:chExt cx="388" cy="833"/>
          </a:xfrm>
        </p:grpSpPr>
        <p:pic>
          <p:nvPicPr>
            <p:cNvPr id="38929" name="燕尾形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30" name="文本框 38929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8938" name="组合 38937"/>
          <p:cNvGrpSpPr/>
          <p:nvPr/>
        </p:nvGrpSpPr>
        <p:grpSpPr>
          <a:xfrm>
            <a:off x="6575425" y="3039428"/>
            <a:ext cx="3168650" cy="2470150"/>
            <a:chOff x="3538" y="1693"/>
            <a:chExt cx="1996" cy="1556"/>
          </a:xfrm>
        </p:grpSpPr>
        <p:grpSp>
          <p:nvGrpSpPr>
            <p:cNvPr id="38932" name="组合 38931"/>
            <p:cNvGrpSpPr/>
            <p:nvPr/>
          </p:nvGrpSpPr>
          <p:grpSpPr>
            <a:xfrm>
              <a:off x="3538" y="1693"/>
              <a:ext cx="1996" cy="1556"/>
              <a:chOff x="0" y="0"/>
              <a:chExt cx="1682" cy="1556"/>
            </a:xfrm>
          </p:grpSpPr>
          <p:pic>
            <p:nvPicPr>
              <p:cNvPr id="38933" name="单圆角矩形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1682" cy="1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34" name="文本框 38933"/>
              <p:cNvSpPr txBox="1"/>
              <p:nvPr/>
            </p:nvSpPr>
            <p:spPr>
              <a:xfrm>
                <a:off x="597" y="65"/>
                <a:ext cx="937" cy="1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2800" b="1" dirty="0">
                    <a:latin typeface="宋体" panose="02010600030101010101" pitchFamily="2" charset="-122"/>
                  </a:rPr>
                  <a:t>地磁场</a:t>
                </a:r>
              </a:p>
            </p:txBody>
          </p:sp>
        </p:grpSp>
        <p:grpSp>
          <p:nvGrpSpPr>
            <p:cNvPr id="38935" name="组合 38934"/>
            <p:cNvGrpSpPr/>
            <p:nvPr/>
          </p:nvGrpSpPr>
          <p:grpSpPr>
            <a:xfrm>
              <a:off x="3582" y="2092"/>
              <a:ext cx="387" cy="837"/>
              <a:chOff x="0" y="0"/>
              <a:chExt cx="387" cy="837"/>
            </a:xfrm>
          </p:grpSpPr>
          <p:pic>
            <p:nvPicPr>
              <p:cNvPr id="38936" name="燕尾形 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87" cy="8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937" name="文本框 38936"/>
              <p:cNvSpPr txBox="1"/>
              <p:nvPr/>
            </p:nvSpPr>
            <p:spPr>
              <a:xfrm>
                <a:off x="36" y="24"/>
                <a:ext cx="315" cy="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800" dirty="0"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3" name="图片 4112" descr="slide0017_image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5540" y="975360"/>
            <a:ext cx="6873875" cy="5211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8" name="TextBox 3"/>
          <p:cNvSpPr txBox="1"/>
          <p:nvPr/>
        </p:nvSpPr>
        <p:spPr>
          <a:xfrm>
            <a:off x="1126490" y="2353945"/>
            <a:ext cx="3185160" cy="2453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你知道吗？美丽的极光的发生与地球的磁场有密切关系。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8" name="矩形 4"/>
          <p:cNvSpPr/>
          <p:nvPr/>
        </p:nvSpPr>
        <p:spPr>
          <a:xfrm>
            <a:off x="494030" y="927100"/>
            <a:ext cx="223393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一、磁现象</a:t>
            </a:r>
          </a:p>
        </p:txBody>
      </p:sp>
      <p:grpSp>
        <p:nvGrpSpPr>
          <p:cNvPr id="37900" name="组合 37899"/>
          <p:cNvGrpSpPr/>
          <p:nvPr/>
        </p:nvGrpSpPr>
        <p:grpSpPr>
          <a:xfrm>
            <a:off x="6842760" y="1508125"/>
            <a:ext cx="4044950" cy="5178425"/>
            <a:chOff x="3076" y="808"/>
            <a:chExt cx="2548" cy="3262"/>
          </a:xfrm>
        </p:grpSpPr>
        <p:sp>
          <p:nvSpPr>
            <p:cNvPr id="37892" name="TextBox 3"/>
            <p:cNvSpPr txBox="1"/>
            <p:nvPr/>
          </p:nvSpPr>
          <p:spPr>
            <a:xfrm>
              <a:off x="3104" y="3027"/>
              <a:ext cx="2520" cy="1043"/>
            </a:xfrm>
            <a:prstGeom prst="rect">
              <a:avLst/>
            </a:prstGeom>
            <a:solidFill>
              <a:sysClr val="grayText" lastClr="6D6D6D">
                <a:gamma/>
                <a:invGamma/>
              </a:sysClr>
            </a:solidFill>
            <a:ln w="25400" cap="flat" cmpd="sng">
              <a:solidFill>
                <a:srgbClr val="4BACC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2060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中国人很早就利用罗盘（指南针）在航海中指示方向。</a:t>
              </a:r>
            </a:p>
          </p:txBody>
        </p:sp>
        <p:pic>
          <p:nvPicPr>
            <p:cNvPr id="37899" name="图片 3789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6" y="808"/>
              <a:ext cx="2480" cy="1896"/>
            </a:xfrm>
            <a:prstGeom prst="rect">
              <a:avLst/>
            </a:prstGeom>
            <a:noFill/>
            <a:ln w="9525">
              <a:noFill/>
            </a:ln>
            <a:effectLst>
              <a:outerShdw dist="89803" dir="2699999" algn="ctr" rotWithShape="0">
                <a:srgbClr val="848484"/>
              </a:outerShdw>
            </a:effectLst>
          </p:spPr>
        </p:pic>
      </p:grpSp>
      <p:grpSp>
        <p:nvGrpSpPr>
          <p:cNvPr id="37893" name="组合 37892"/>
          <p:cNvGrpSpPr/>
          <p:nvPr/>
        </p:nvGrpSpPr>
        <p:grpSpPr>
          <a:xfrm>
            <a:off x="1486535" y="1771650"/>
            <a:ext cx="4221480" cy="4914900"/>
            <a:chOff x="0" y="0"/>
            <a:chExt cx="2659" cy="3096"/>
          </a:xfrm>
        </p:grpSpPr>
        <p:sp>
          <p:nvSpPr>
            <p:cNvPr id="37894" name="TextBox 5"/>
            <p:cNvSpPr txBox="1"/>
            <p:nvPr/>
          </p:nvSpPr>
          <p:spPr>
            <a:xfrm>
              <a:off x="45" y="0"/>
              <a:ext cx="2610" cy="1366"/>
            </a:xfrm>
            <a:prstGeom prst="rect">
              <a:avLst/>
            </a:prstGeom>
            <a:solidFill>
              <a:sysClr val="grayText" lastClr="6D6D6D">
                <a:gamma/>
                <a:invGamma/>
              </a:sysClr>
            </a:solidFill>
            <a:ln w="25400" cap="flat" cmpd="sng">
              <a:solidFill>
                <a:srgbClr val="C0504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　</a:t>
              </a: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　公元</a:t>
              </a:r>
              <a:r>
                <a:rPr lang="en-US" altLang="x-none" sz="28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1</a:t>
              </a: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世纪初，东汉学者王充在</a:t>
              </a:r>
              <a:r>
                <a:rPr lang="en-US" altLang="x-none" sz="2800" b="1">
                  <a:solidFill>
                    <a:schemeClr val="bg1"/>
                  </a:solidFill>
                  <a:latin typeface="宋体" panose="02010600030101010101" pitchFamily="2" charset="-122"/>
                </a:rPr>
                <a:t>《</a:t>
              </a: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论衡</a:t>
              </a:r>
              <a:r>
                <a:rPr lang="en-US" altLang="x-none" sz="2800" b="1">
                  <a:solidFill>
                    <a:schemeClr val="bg1"/>
                  </a:solidFill>
                  <a:latin typeface="宋体" panose="02010600030101010101" pitchFamily="2" charset="-122"/>
                </a:rPr>
                <a:t>》</a:t>
              </a: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中记载“司南之杓，投之于地，其柢指南。”</a:t>
              </a:r>
            </a:p>
          </p:txBody>
        </p:sp>
        <p:pic>
          <p:nvPicPr>
            <p:cNvPr id="37895" name="图片 6" descr="司南：由青铜地盘和磁勺组成。地盘内圆外方，中心圆而下凹，圆外盘面分层次铸有八天干、十二地支、四卦，三者穿插排列，标示着二十四个方位。磁勺置于中心圆面上，勺头为北、勺尾为南。司南是磁性指南工具的早期阶段，后世发展为指南针。.bmp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701"/>
              <a:ext cx="2659" cy="139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3"/>
          <p:cNvSpPr txBox="1"/>
          <p:nvPr/>
        </p:nvSpPr>
        <p:spPr>
          <a:xfrm>
            <a:off x="1344883" y="171768"/>
            <a:ext cx="712787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．磁体能够吸引铁、钴、镍等物质。</a:t>
            </a:r>
          </a:p>
        </p:txBody>
      </p:sp>
      <p:pic>
        <p:nvPicPr>
          <p:cNvPr id="36867" name="图片 368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1852295"/>
            <a:ext cx="4276725" cy="1628775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68" name="图片 368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570" y="4012565"/>
            <a:ext cx="2303780" cy="1922780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6869" name="TextBox 3"/>
          <p:cNvSpPr txBox="1"/>
          <p:nvPr/>
        </p:nvSpPr>
        <p:spPr>
          <a:xfrm>
            <a:off x="4297803" y="861695"/>
            <a:ext cx="288607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各种各样的磁体</a:t>
            </a:r>
          </a:p>
        </p:txBody>
      </p:sp>
      <p:pic>
        <p:nvPicPr>
          <p:cNvPr id="36870" name="图片 36869" descr="651017fc946b0d2f3c264ca56e466a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145" y="2896870"/>
            <a:ext cx="2857500" cy="2143125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1" name="图片 36870" descr="DSC_08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4475" y="4471670"/>
            <a:ext cx="2557145" cy="1849120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2" name="图片 36871" descr="161c9d0f2b1c0cc53c007b949043579c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7105" y="4385945"/>
            <a:ext cx="2694305" cy="2020570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3" name="图片 36872" descr="DSC_08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29600" y="2896870"/>
            <a:ext cx="2033270" cy="1838325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6874" name="图片 36873" descr="DSC_08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8345" y="1599565"/>
            <a:ext cx="2413000" cy="1586230"/>
          </a:xfrm>
          <a:prstGeom prst="rect">
            <a:avLst/>
          </a:prstGeom>
          <a:noFill/>
          <a:ln w="1905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图片 358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9833" y="1456690"/>
            <a:ext cx="5653087" cy="420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TextBox 3"/>
          <p:cNvSpPr txBox="1"/>
          <p:nvPr/>
        </p:nvSpPr>
        <p:spPr>
          <a:xfrm>
            <a:off x="1471295" y="731203"/>
            <a:ext cx="83581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．磁体上吸引能力最强的两个部位叫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磁极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en-US" altLang="x-none" sz="2800" b="1"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（每个磁体都有两个磁极）</a:t>
            </a:r>
            <a:r>
              <a:rPr lang="en-US" altLang="x-none" sz="2800" b="1">
                <a:latin typeface="宋体" panose="02010600030101010101" pitchFamily="2" charset="-122"/>
              </a:rPr>
              <a:t>     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5845" name="矩形 4"/>
          <p:cNvSpPr/>
          <p:nvPr/>
        </p:nvSpPr>
        <p:spPr>
          <a:xfrm>
            <a:off x="1471295" y="5273040"/>
            <a:ext cx="8208963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能够自由转动的磁体，静止时指南的那个磁极叫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南极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或</a:t>
            </a:r>
            <a:r>
              <a:rPr lang="en-US" altLang="x-none" sz="2800" b="1">
                <a:solidFill>
                  <a:srgbClr val="CC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，指北的那个磁极叫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北极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或</a:t>
            </a:r>
            <a:r>
              <a:rPr lang="en-US" altLang="x-none" sz="2800" b="1">
                <a:solidFill>
                  <a:srgbClr val="CC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35847" name="Rectangle 2"/>
          <p:cNvSpPr/>
          <p:nvPr/>
        </p:nvSpPr>
        <p:spPr>
          <a:xfrm>
            <a:off x="1471295" y="2032953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演示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Box 3"/>
          <p:cNvSpPr txBox="1"/>
          <p:nvPr/>
        </p:nvSpPr>
        <p:spPr>
          <a:xfrm>
            <a:off x="1518920" y="940435"/>
            <a:ext cx="79295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．磁体间相互作用的规律：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同名磁极相互排斥，异名磁极相互吸引。</a:t>
            </a:r>
          </a:p>
        </p:txBody>
      </p:sp>
      <p:sp>
        <p:nvSpPr>
          <p:cNvPr id="34822" name="Rectangle 2"/>
          <p:cNvSpPr/>
          <p:nvPr/>
        </p:nvSpPr>
        <p:spPr>
          <a:xfrm>
            <a:off x="1518920" y="2272348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演示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</a:p>
        </p:txBody>
      </p:sp>
      <p:graphicFrame>
        <p:nvGraphicFramePr>
          <p:cNvPr id="34838" name="对象 34837"/>
          <p:cNvGraphicFramePr/>
          <p:nvPr/>
        </p:nvGraphicFramePr>
        <p:xfrm>
          <a:off x="4363720" y="2164398"/>
          <a:ext cx="4859338" cy="449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3" imgW="6184900" imgH="5715000" progId="Photoshop.Image.11">
                  <p:embed/>
                </p:oleObj>
              </mc:Choice>
              <mc:Fallback>
                <p:oleObj r:id="rId3" imgW="6184900" imgH="5715000" progId="Photoshop.Image.1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3720" y="2164398"/>
                        <a:ext cx="4859338" cy="44910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Box 3"/>
          <p:cNvSpPr txBox="1"/>
          <p:nvPr/>
        </p:nvSpPr>
        <p:spPr>
          <a:xfrm>
            <a:off x="1550670" y="779463"/>
            <a:ext cx="82153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．一些物体在某些条件下可以获得磁性，这种现象叫做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磁化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33798" name="Rectangle 2"/>
          <p:cNvSpPr/>
          <p:nvPr/>
        </p:nvSpPr>
        <p:spPr>
          <a:xfrm>
            <a:off x="1550670" y="2081213"/>
            <a:ext cx="2024063" cy="538162"/>
          </a:xfrm>
          <a:prstGeom prst="rect">
            <a:avLst/>
          </a:prstGeom>
          <a:gradFill rotWithShape="0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  <a:tileRect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演示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endParaRPr lang="en-US" altLang="x-none" sz="2800" b="1">
              <a:latin typeface="Times New Roman" panose="02020603050405020304" pitchFamily="18" charset="0"/>
            </a:endParaRPr>
          </a:p>
        </p:txBody>
      </p:sp>
      <p:grpSp>
        <p:nvGrpSpPr>
          <p:cNvPr id="33805" name="组合 33804"/>
          <p:cNvGrpSpPr/>
          <p:nvPr/>
        </p:nvGrpSpPr>
        <p:grpSpPr>
          <a:xfrm>
            <a:off x="3782695" y="1792288"/>
            <a:ext cx="6172200" cy="4389437"/>
            <a:chOff x="1723" y="1139"/>
            <a:chExt cx="3888" cy="2765"/>
          </a:xfrm>
        </p:grpSpPr>
        <p:pic>
          <p:nvPicPr>
            <p:cNvPr id="33799" name="图片 33798" descr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23" y="1139"/>
              <a:ext cx="3856" cy="2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0" name="文本框 33799"/>
            <p:cNvSpPr txBox="1"/>
            <p:nvPr/>
          </p:nvSpPr>
          <p:spPr>
            <a:xfrm>
              <a:off x="4645" y="2167"/>
              <a:ext cx="308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33801" name="文本框 33800"/>
            <p:cNvSpPr txBox="1"/>
            <p:nvPr/>
          </p:nvSpPr>
          <p:spPr>
            <a:xfrm>
              <a:off x="2767" y="2228"/>
              <a:ext cx="59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</a:rPr>
                <a:t>软铁棒</a:t>
              </a:r>
            </a:p>
          </p:txBody>
        </p:sp>
        <p:sp>
          <p:nvSpPr>
            <p:cNvPr id="33802" name="文本框 33801"/>
            <p:cNvSpPr txBox="1"/>
            <p:nvPr/>
          </p:nvSpPr>
          <p:spPr>
            <a:xfrm>
              <a:off x="5012" y="2273"/>
              <a:ext cx="59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</a:rPr>
                <a:t>软铁棒</a:t>
              </a:r>
            </a:p>
          </p:txBody>
        </p:sp>
        <p:sp>
          <p:nvSpPr>
            <p:cNvPr id="33803" name="文本框 33802"/>
            <p:cNvSpPr txBox="1"/>
            <p:nvPr/>
          </p:nvSpPr>
          <p:spPr>
            <a:xfrm>
              <a:off x="2177" y="3430"/>
              <a:ext cx="2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甲</a:t>
              </a:r>
            </a:p>
          </p:txBody>
        </p:sp>
        <p:sp>
          <p:nvSpPr>
            <p:cNvPr id="33804" name="文本框 33803"/>
            <p:cNvSpPr txBox="1"/>
            <p:nvPr/>
          </p:nvSpPr>
          <p:spPr>
            <a:xfrm>
              <a:off x="4490" y="3430"/>
              <a:ext cx="2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</a:rPr>
                <a:t>乙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1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383" y="1364298"/>
            <a:ext cx="2779712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3" descr="http://images.quanjing.com/agent/sps009/4251r-889.jpg"/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745" y="1616710"/>
            <a:ext cx="2309813" cy="1500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Picture 5" descr="http://image.cn.made-in-china.com/2f0j01UCOtnkSRbLzW/%E9%92%A5%E5%8C%99%E6%89%A3%E5%8D%A1.jpg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233" y="1508760"/>
            <a:ext cx="1927225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7" descr="http://img2.keaku.com/img/product/2011/10/24/30/product_header_80059572168_634550670222387264_std.jpg"/>
          <p:cNvPicPr preferRelativeResize="0"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0720" y="3524885"/>
            <a:ext cx="3000375" cy="2357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5" name="Picture 9" descr="http://a1.att.hudong.com/61/02/01300000210281121904021501522.jpg"/>
          <p:cNvPicPr preferRelativeResize="0"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9820" y="1148398"/>
            <a:ext cx="1643063" cy="223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TextBox 7"/>
          <p:cNvSpPr txBox="1"/>
          <p:nvPr/>
        </p:nvSpPr>
        <p:spPr>
          <a:xfrm>
            <a:off x="1950720" y="6153785"/>
            <a:ext cx="38877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　　你还知道哪些？</a:t>
            </a:r>
          </a:p>
        </p:txBody>
      </p:sp>
      <p:sp>
        <p:nvSpPr>
          <p:cNvPr id="32777" name="矩形 8"/>
          <p:cNvSpPr/>
          <p:nvPr/>
        </p:nvSpPr>
        <p:spPr>
          <a:xfrm>
            <a:off x="1950720" y="845185"/>
            <a:ext cx="38576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磁现象在生活中的应用</a:t>
            </a:r>
            <a:endParaRPr lang="en-US" altLang="x-none" sz="2800" b="1">
              <a:latin typeface="宋体" panose="02010600030101010101" pitchFamily="2" charset="-122"/>
            </a:endParaRPr>
          </a:p>
        </p:txBody>
      </p:sp>
      <p:pic>
        <p:nvPicPr>
          <p:cNvPr id="32778" name="图片 9" descr="磁贴.bmp"/>
          <p:cNvPicPr preferRelativeResize="0"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11420" y="3561398"/>
            <a:ext cx="1624013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9" name="图片 10" descr="SA500413.JPG"/>
          <p:cNvPicPr preferRelativeResize="0"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545" y="3561398"/>
            <a:ext cx="3001963" cy="242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TextBox 3"/>
          <p:cNvSpPr txBox="1"/>
          <p:nvPr/>
        </p:nvSpPr>
        <p:spPr>
          <a:xfrm>
            <a:off x="4624070" y="3705225"/>
            <a:ext cx="2707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磁针受到了力的作用。</a:t>
            </a:r>
          </a:p>
        </p:txBody>
      </p:sp>
      <p:sp>
        <p:nvSpPr>
          <p:cNvPr id="31756" name="TextBox 5"/>
          <p:cNvSpPr txBox="1"/>
          <p:nvPr/>
        </p:nvSpPr>
        <p:spPr>
          <a:xfrm>
            <a:off x="431800" y="1572260"/>
            <a:ext cx="11091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x-none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．磁体周围存在一种看不见、摸不着的物质，称为磁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场。</a:t>
            </a:r>
          </a:p>
        </p:txBody>
      </p:sp>
      <p:sp>
        <p:nvSpPr>
          <p:cNvPr id="31758" name="矩形 4"/>
          <p:cNvSpPr/>
          <p:nvPr/>
        </p:nvSpPr>
        <p:spPr>
          <a:xfrm>
            <a:off x="623570" y="826453"/>
            <a:ext cx="181610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二、磁场</a:t>
            </a:r>
          </a:p>
        </p:txBody>
      </p:sp>
      <p:sp>
        <p:nvSpPr>
          <p:cNvPr id="31759" name="矩形 31758"/>
          <p:cNvSpPr/>
          <p:nvPr/>
        </p:nvSpPr>
        <p:spPr>
          <a:xfrm>
            <a:off x="863600" y="3333750"/>
            <a:ext cx="2720975" cy="2143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将磁针放到磁体附近，磁针指向发生偏转，说明什么？</a:t>
            </a:r>
          </a:p>
        </p:txBody>
      </p:sp>
      <p:sp>
        <p:nvSpPr>
          <p:cNvPr id="31760" name="矩形 31759"/>
          <p:cNvSpPr/>
          <p:nvPr/>
        </p:nvSpPr>
        <p:spPr>
          <a:xfrm>
            <a:off x="8054975" y="3333750"/>
            <a:ext cx="34683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力是物体对物体的作用，磁体和磁针没有接触，怎么会有力的作用呢？</a:t>
            </a:r>
          </a:p>
        </p:txBody>
      </p:sp>
      <p:sp>
        <p:nvSpPr>
          <p:cNvPr id="31761" name="矩形 31760"/>
          <p:cNvSpPr/>
          <p:nvPr/>
        </p:nvSpPr>
        <p:spPr>
          <a:xfrm>
            <a:off x="431800" y="2405063"/>
            <a:ext cx="3276600" cy="5191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思考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6" grpId="0"/>
      <p:bldP spid="31760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自定义</PresentationFormat>
  <Paragraphs>73</Paragraphs>
  <Slides>18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Photoshop.Image.11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2020-03-03T01:43:22Z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